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9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7B40C-CF20-7F45-B3C1-C5FA5AD78339}" type="datetimeFigureOut">
              <a:rPr lang="en-US" smtClean="0"/>
              <a:t>2/5/16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4D3021-463F-1949-842A-B412C3569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057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11FA4-8CDE-C646-9B4C-F398F7C65D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864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128. </a:t>
            </a:r>
            <a:r>
              <a:rPr lang="en-US" sz="1200" b="1" i="1" dirty="0" smtClean="0">
                <a:solidFill>
                  <a:srgbClr val="FFFFFF"/>
                </a:solidFill>
              </a:rPr>
              <a:t>Allium </a:t>
            </a:r>
            <a:r>
              <a:rPr lang="en-US" sz="1200" b="1" i="1" dirty="0" err="1" smtClean="0">
                <a:solidFill>
                  <a:srgbClr val="FFFFFF"/>
                </a:solidFill>
              </a:rPr>
              <a:t>schoenoprasum</a:t>
            </a:r>
            <a:r>
              <a:rPr lang="en-US" sz="1200" b="1" dirty="0" smtClean="0">
                <a:solidFill>
                  <a:srgbClr val="FFFFFF"/>
                </a:solidFill>
              </a:rPr>
              <a:t> L. </a:t>
            </a:r>
            <a:r>
              <a:rPr lang="en-US" sz="1200" b="1" baseline="0" dirty="0" smtClean="0">
                <a:solidFill>
                  <a:srgbClr val="FFFFFF"/>
                </a:solidFill>
              </a:rPr>
              <a:t> </a:t>
            </a:r>
            <a:r>
              <a:rPr lang="en-US" dirty="0" smtClean="0"/>
              <a:t>Chive.</a:t>
            </a:r>
            <a:r>
              <a:rPr lang="en-US" baseline="0" dirty="0" smtClean="0"/>
              <a:t>  Epidermis, 10X. </a:t>
            </a:r>
            <a:r>
              <a:rPr lang="en-US" baseline="0" dirty="0" err="1" smtClean="0"/>
              <a:t>Stomate</a:t>
            </a:r>
            <a:r>
              <a:rPr lang="en-US" baseline="0" dirty="0" smtClean="0"/>
              <a:t> (arrow) Photosynthetic parenchyma, PSN.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3BAA2-F57E-8A42-B857-AAEB0159AC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627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129. Chive.  Epidermis with </a:t>
            </a:r>
            <a:r>
              <a:rPr lang="en-US" dirty="0" err="1" smtClean="0"/>
              <a:t>stomate</a:t>
            </a:r>
            <a:r>
              <a:rPr lang="en-US" dirty="0" smtClean="0"/>
              <a:t> (arrow), 40X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3BAA2-F57E-8A42-B857-AAEB0159AC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040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130. Chive.  Photosynthetic parenchyma, 40X.. Note chloroplasts (arrows) located</a:t>
            </a:r>
            <a:r>
              <a:rPr lang="en-US" baseline="0" dirty="0" smtClean="0"/>
              <a:t> </a:t>
            </a:r>
            <a:r>
              <a:rPr lang="en-US" dirty="0" smtClean="0"/>
              <a:t>adjacent to cell wall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3BAA2-F57E-8A42-B857-AAEB0159AC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96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E09F-8409-1441-8110-2622BB5F6957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0A5C-B59F-DE47-9059-5FEFBCF85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46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E09F-8409-1441-8110-2622BB5F6957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0A5C-B59F-DE47-9059-5FEFBCF85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242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E09F-8409-1441-8110-2622BB5F6957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0A5C-B59F-DE47-9059-5FEFBCF85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8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E09F-8409-1441-8110-2622BB5F6957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0A5C-B59F-DE47-9059-5FEFBCF85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55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E09F-8409-1441-8110-2622BB5F6957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0A5C-B59F-DE47-9059-5FEFBCF85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967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E09F-8409-1441-8110-2622BB5F6957}" type="datetimeFigureOut">
              <a:rPr lang="en-US" smtClean="0"/>
              <a:t>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0A5C-B59F-DE47-9059-5FEFBCF85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01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E09F-8409-1441-8110-2622BB5F6957}" type="datetimeFigureOut">
              <a:rPr lang="en-US" smtClean="0"/>
              <a:t>2/5/16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0A5C-B59F-DE47-9059-5FEFBCF85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6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E09F-8409-1441-8110-2622BB5F6957}" type="datetimeFigureOut">
              <a:rPr lang="en-US" smtClean="0"/>
              <a:t>2/5/16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0A5C-B59F-DE47-9059-5FEFBCF85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274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E09F-8409-1441-8110-2622BB5F6957}" type="datetimeFigureOut">
              <a:rPr lang="en-US" smtClean="0"/>
              <a:t>2/5/16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0A5C-B59F-DE47-9059-5FEFBCF85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837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E09F-8409-1441-8110-2622BB5F6957}" type="datetimeFigureOut">
              <a:rPr lang="en-US" smtClean="0"/>
              <a:t>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0A5C-B59F-DE47-9059-5FEFBCF85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6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E09F-8409-1441-8110-2622BB5F6957}" type="datetimeFigureOut">
              <a:rPr lang="en-US" smtClean="0"/>
              <a:t>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0A5C-B59F-DE47-9059-5FEFBCF85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62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8E09F-8409-1441-8110-2622BB5F6957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50A5C-B59F-DE47-9059-5FEFBCF85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99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143" y="290286"/>
            <a:ext cx="834571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Photomicrographs of Plant foods  </a:t>
            </a:r>
          </a:p>
          <a:p>
            <a:endParaRPr lang="en-US" sz="4000" b="1" dirty="0" smtClean="0">
              <a:solidFill>
                <a:srgbClr val="FFFF00"/>
              </a:solidFill>
            </a:endParaRPr>
          </a:p>
          <a:p>
            <a:r>
              <a:rPr lang="en-US" sz="4000" b="1" dirty="0" smtClean="0">
                <a:solidFill>
                  <a:srgbClr val="FFFF00"/>
                </a:solidFill>
              </a:rPr>
              <a:t>	</a:t>
            </a:r>
            <a:r>
              <a:rPr lang="en-US" sz="4000" b="1" dirty="0" smtClean="0">
                <a:solidFill>
                  <a:srgbClr val="FFFF00"/>
                </a:solidFill>
              </a:rPr>
              <a:t>Chive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97200" y="3723269"/>
            <a:ext cx="4572000" cy="175432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Permission to reproduce original photomicrographs used to make this  collection may be obtained from </a:t>
            </a:r>
          </a:p>
          <a:p>
            <a:r>
              <a:rPr lang="en-US" b="1" dirty="0">
                <a:solidFill>
                  <a:srgbClr val="FFFF00"/>
                </a:solidFill>
              </a:rPr>
              <a:t>  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Dr. David O. Norris at</a:t>
            </a:r>
          </a:p>
          <a:p>
            <a:r>
              <a:rPr lang="en-US" b="1" i="1" dirty="0">
                <a:solidFill>
                  <a:srgbClr val="FFFF00"/>
                </a:solidFill>
              </a:rPr>
              <a:t>   </a:t>
            </a:r>
            <a:r>
              <a:rPr lang="en-US" b="1" i="1" dirty="0" err="1">
                <a:solidFill>
                  <a:srgbClr val="FFFF00"/>
                </a:solidFill>
              </a:rPr>
              <a:t>david.norris@colorado.edu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2261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ive stomate epidermis 10x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82084" y="1927667"/>
            <a:ext cx="9526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FFFF"/>
                </a:solidFill>
              </a:rPr>
              <a:t>PSN</a:t>
            </a:r>
            <a:endParaRPr lang="en-US" sz="3600" b="1" dirty="0">
              <a:solidFill>
                <a:srgbClr val="FFFFFF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4366011" y="3261866"/>
            <a:ext cx="710799" cy="0"/>
          </a:xfrm>
          <a:prstGeom prst="line">
            <a:avLst/>
          </a:prstGeom>
          <a:ln w="10160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6035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ive stomate epidermis 40X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7852649" y="1843257"/>
            <a:ext cx="650516" cy="666051"/>
          </a:xfrm>
          <a:prstGeom prst="line">
            <a:avLst/>
          </a:prstGeom>
          <a:ln w="10160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2604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ive PSN 40X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H="1">
            <a:off x="3405727" y="3283785"/>
            <a:ext cx="900065" cy="163956"/>
          </a:xfrm>
          <a:prstGeom prst="line">
            <a:avLst/>
          </a:prstGeom>
          <a:ln w="10160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H="1">
            <a:off x="7631592" y="6217876"/>
            <a:ext cx="710799" cy="0"/>
          </a:xfrm>
          <a:prstGeom prst="line">
            <a:avLst/>
          </a:prstGeom>
          <a:ln w="10160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4340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89</Words>
  <Application>Microsoft Macintosh PowerPoint</Application>
  <PresentationFormat>On-screen Show (4:3)</PresentationFormat>
  <Paragraphs>15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O. Norris</dc:creator>
  <cp:lastModifiedBy>David O. Norris</cp:lastModifiedBy>
  <cp:revision>2</cp:revision>
  <dcterms:created xsi:type="dcterms:W3CDTF">2016-02-03T18:09:14Z</dcterms:created>
  <dcterms:modified xsi:type="dcterms:W3CDTF">2016-02-05T19:23:57Z</dcterms:modified>
</cp:coreProperties>
</file>